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67EAC3-71B6-4FA4-9AA4-90A45623AE76}" type="datetimeFigureOut">
              <a:rPr lang="ar-IQ" smtClean="0"/>
              <a:pPr/>
              <a:t>22/02/1436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35FC25-5FEF-45F0-BFEE-6029804ED7E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7EAC3-71B6-4FA4-9AA4-90A45623AE76}" type="datetimeFigureOut">
              <a:rPr lang="ar-IQ" smtClean="0"/>
              <a:pPr/>
              <a:t>22/02/1436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5FC25-5FEF-45F0-BFEE-6029804ED7E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7EAC3-71B6-4FA4-9AA4-90A45623AE76}" type="datetimeFigureOut">
              <a:rPr lang="ar-IQ" smtClean="0"/>
              <a:pPr/>
              <a:t>22/02/1436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5FC25-5FEF-45F0-BFEE-6029804ED7E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7EAC3-71B6-4FA4-9AA4-90A45623AE76}" type="datetimeFigureOut">
              <a:rPr lang="ar-IQ" smtClean="0"/>
              <a:pPr/>
              <a:t>22/02/1436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5FC25-5FEF-45F0-BFEE-6029804ED7E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7EAC3-71B6-4FA4-9AA4-90A45623AE76}" type="datetimeFigureOut">
              <a:rPr lang="ar-IQ" smtClean="0"/>
              <a:pPr/>
              <a:t>22/02/1436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5FC25-5FEF-45F0-BFEE-6029804ED7E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7EAC3-71B6-4FA4-9AA4-90A45623AE76}" type="datetimeFigureOut">
              <a:rPr lang="ar-IQ" smtClean="0"/>
              <a:pPr/>
              <a:t>22/02/1436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5FC25-5FEF-45F0-BFEE-6029804ED7E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7EAC3-71B6-4FA4-9AA4-90A45623AE76}" type="datetimeFigureOut">
              <a:rPr lang="ar-IQ" smtClean="0"/>
              <a:pPr/>
              <a:t>22/02/1436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5FC25-5FEF-45F0-BFEE-6029804ED7E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7EAC3-71B6-4FA4-9AA4-90A45623AE76}" type="datetimeFigureOut">
              <a:rPr lang="ar-IQ" smtClean="0"/>
              <a:pPr/>
              <a:t>22/02/1436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5FC25-5FEF-45F0-BFEE-6029804ED7E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7EAC3-71B6-4FA4-9AA4-90A45623AE76}" type="datetimeFigureOut">
              <a:rPr lang="ar-IQ" smtClean="0"/>
              <a:pPr/>
              <a:t>22/02/1436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5FC25-5FEF-45F0-BFEE-6029804ED7E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67EAC3-71B6-4FA4-9AA4-90A45623AE76}" type="datetimeFigureOut">
              <a:rPr lang="ar-IQ" smtClean="0"/>
              <a:pPr/>
              <a:t>22/02/1436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5FC25-5FEF-45F0-BFEE-6029804ED7E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67EAC3-71B6-4FA4-9AA4-90A45623AE76}" type="datetimeFigureOut">
              <a:rPr lang="ar-IQ" smtClean="0"/>
              <a:pPr/>
              <a:t>22/02/1436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35FC25-5FEF-45F0-BFEE-6029804ED7E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67EAC3-71B6-4FA4-9AA4-90A45623AE76}" type="datetimeFigureOut">
              <a:rPr lang="ar-IQ" smtClean="0"/>
              <a:pPr/>
              <a:t>22/02/1436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35FC25-5FEF-45F0-BFEE-6029804ED7E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000" dirty="0" smtClean="0">
                <a:solidFill>
                  <a:srgbClr val="C00000"/>
                </a:solidFill>
              </a:rPr>
              <a:t>Mycotoxicosis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 fontScale="85000" lnSpcReduction="10000"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dirty="0" smtClean="0"/>
              <a:t>Mycotoxicosis refers to all of those diseases caused by the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dirty="0" smtClean="0"/>
              <a:t> effects of toxins produced by  molds.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dirty="0" smtClean="0"/>
              <a:t>Diseases are often subclinical and may be difficult to be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dirty="0" smtClean="0"/>
              <a:t> diagnosed. Problems occur  in high temperature  and 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dirty="0" smtClean="0"/>
              <a:t> humidity 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Mortality </a:t>
            </a:r>
            <a:r>
              <a:rPr lang="en-US" dirty="0" smtClean="0"/>
              <a:t>is variable.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C00000"/>
                </a:solidFill>
              </a:rPr>
              <a:t>Definition:</a:t>
            </a:r>
            <a:endParaRPr lang="ar-IQ" sz="48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14282" y="571480"/>
            <a:ext cx="8929718" cy="5643602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Types: </a:t>
            </a:r>
          </a:p>
          <a:p>
            <a:pPr algn="l" rtl="0">
              <a:buNone/>
            </a:pPr>
            <a:r>
              <a:rPr lang="en-US" sz="2800" b="1" dirty="0" err="1" smtClean="0"/>
              <a:t>Aflatoxins</a:t>
            </a:r>
            <a:r>
              <a:rPr lang="en-US" sz="2400" dirty="0" smtClean="0"/>
              <a:t> produced by </a:t>
            </a:r>
            <a:r>
              <a:rPr lang="en-US" sz="2400" u="sng" dirty="0" smtClean="0"/>
              <a:t>Aspergillus</a:t>
            </a:r>
            <a:r>
              <a:rPr lang="en-US" sz="2400" i="1" dirty="0" smtClean="0"/>
              <a:t> </a:t>
            </a:r>
            <a:r>
              <a:rPr lang="en-US" sz="2400" u="sng" dirty="0" err="1" smtClean="0"/>
              <a:t>flavus</a:t>
            </a:r>
            <a:r>
              <a:rPr lang="en-US" sz="2400" u="sng" dirty="0" smtClean="0"/>
              <a:t>.</a:t>
            </a:r>
            <a:r>
              <a:rPr lang="en-US" sz="2400" dirty="0" smtClean="0"/>
              <a:t> T2 </a:t>
            </a:r>
          </a:p>
          <a:p>
            <a:pPr algn="l" rtl="0">
              <a:buNone/>
            </a:pPr>
            <a:r>
              <a:rPr lang="en-US" sz="2400" dirty="0" err="1" smtClean="0"/>
              <a:t>fusariotoxins</a:t>
            </a:r>
            <a:r>
              <a:rPr lang="en-US" sz="2400" dirty="0" smtClean="0"/>
              <a:t> by </a:t>
            </a:r>
            <a:r>
              <a:rPr lang="en-US" sz="2400" i="1" dirty="0" err="1" smtClean="0"/>
              <a:t>Fusarium</a:t>
            </a:r>
            <a:r>
              <a:rPr lang="en-US" sz="2400" dirty="0" smtClean="0"/>
              <a:t> spp.(mouth lesions and thin</a:t>
            </a:r>
          </a:p>
          <a:p>
            <a:pPr algn="l" rtl="0">
              <a:buNone/>
            </a:pPr>
            <a:r>
              <a:rPr lang="en-US" sz="2400" dirty="0" smtClean="0"/>
              <a:t>eggshells);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800" b="1" dirty="0" err="1" smtClean="0"/>
              <a:t>Ochratoxins</a:t>
            </a:r>
            <a:r>
              <a:rPr lang="en-US" sz="2400" dirty="0" smtClean="0"/>
              <a:t> by </a:t>
            </a:r>
            <a:r>
              <a:rPr lang="en-US" sz="2400" u="sng" dirty="0" smtClean="0"/>
              <a:t>Aspergillus</a:t>
            </a:r>
            <a:r>
              <a:rPr lang="en-US" sz="2400" dirty="0" smtClean="0"/>
              <a:t> </a:t>
            </a:r>
            <a:r>
              <a:rPr lang="en-US" sz="2400" u="sng" dirty="0" smtClean="0"/>
              <a:t>ochraceus</a:t>
            </a:r>
            <a:r>
              <a:rPr lang="en-US" sz="2400" dirty="0" smtClean="0"/>
              <a:t> (interferes with</a:t>
            </a:r>
          </a:p>
          <a:p>
            <a:pPr algn="l" rtl="0">
              <a:buNone/>
            </a:pPr>
            <a:r>
              <a:rPr lang="en-US" sz="2400" dirty="0" smtClean="0"/>
              <a:t> functions of kidney, proventriculus and gizzard);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 </a:t>
            </a:r>
            <a:r>
              <a:rPr lang="en-US" sz="2800" b="1" dirty="0" err="1" smtClean="0"/>
              <a:t>Rubratoxin</a:t>
            </a:r>
            <a:r>
              <a:rPr lang="en-US" sz="2400" dirty="0" smtClean="0"/>
              <a:t> by </a:t>
            </a:r>
            <a:r>
              <a:rPr lang="en-US" sz="2400" u="sng" dirty="0" err="1" smtClean="0"/>
              <a:t>Penicillium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rubrum</a:t>
            </a:r>
            <a:r>
              <a:rPr lang="en-US" sz="2400" dirty="0" smtClean="0"/>
              <a:t>(interferes with</a:t>
            </a:r>
          </a:p>
          <a:p>
            <a:pPr algn="l" rtl="0">
              <a:buNone/>
            </a:pPr>
            <a:r>
              <a:rPr lang="en-US" sz="2400" dirty="0" smtClean="0"/>
              <a:t> thiamine metabolism and causes symptoms  of </a:t>
            </a:r>
          </a:p>
          <a:p>
            <a:pPr algn="l" rtl="0">
              <a:buNone/>
            </a:pPr>
            <a:r>
              <a:rPr lang="en-US" sz="2400" dirty="0" smtClean="0"/>
              <a:t>deficiency).</a:t>
            </a:r>
          </a:p>
          <a:p>
            <a:pPr algn="l" rtl="0">
              <a:buNone/>
            </a:pPr>
            <a:r>
              <a:rPr lang="en-US" sz="2400" b="1" dirty="0" smtClean="0"/>
              <a:t>Other </a:t>
            </a:r>
            <a:r>
              <a:rPr lang="en-US" sz="2400" b="1" dirty="0" err="1" smtClean="0"/>
              <a:t>mycotoxins</a:t>
            </a:r>
            <a:r>
              <a:rPr lang="en-US" sz="2400" dirty="0" smtClean="0"/>
              <a:t>.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ar-IQ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The route of infection is by :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1-Ingestion of fungal spores, which are readily </a:t>
            </a:r>
          </a:p>
          <a:p>
            <a:pPr algn="l" rtl="0">
              <a:buNone/>
            </a:pPr>
            <a:r>
              <a:rPr lang="en-US" b="1" dirty="0" smtClean="0"/>
              <a:t>    carried in the air. 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2-High grain humidity.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3- Damage due to insects.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4-Poor storage condition.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ar-IQ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85720" y="1285860"/>
            <a:ext cx="8858280" cy="4721431"/>
          </a:xfrm>
        </p:spPr>
        <p:txBody>
          <a:bodyPr>
            <a:normAutofit/>
          </a:bodyPr>
          <a:lstStyle/>
          <a:p>
            <a:pPr lvl="0" algn="l" rtl="0">
              <a:buNone/>
            </a:pPr>
            <a:r>
              <a:rPr lang="en-US" b="1" dirty="0" smtClean="0"/>
              <a:t>-</a:t>
            </a:r>
            <a:r>
              <a:rPr lang="en-US" b="1" dirty="0" smtClean="0"/>
              <a:t>Signs vary with the poultry species, the type of</a:t>
            </a:r>
          </a:p>
          <a:p>
            <a:pPr lvl="0" algn="l" rtl="0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mycotoxin</a:t>
            </a:r>
            <a:r>
              <a:rPr lang="en-US" b="1" dirty="0" smtClean="0"/>
              <a:t>, the dose ingested and the period</a:t>
            </a:r>
          </a:p>
          <a:p>
            <a:pPr lvl="0" algn="l" rtl="0">
              <a:buNone/>
            </a:pPr>
            <a:r>
              <a:rPr lang="en-US" b="1" dirty="0" smtClean="0"/>
              <a:t>    of exposure. </a:t>
            </a:r>
          </a:p>
          <a:p>
            <a:pPr lvl="0" algn="l" rtl="0">
              <a:buNone/>
            </a:pPr>
            <a:r>
              <a:rPr lang="en-US" b="1" dirty="0" smtClean="0"/>
              <a:t>1</a:t>
            </a:r>
            <a:r>
              <a:rPr lang="en-US" b="1" dirty="0" smtClean="0"/>
              <a:t>-Diarrhea</a:t>
            </a:r>
            <a:r>
              <a:rPr lang="en-US" b="1" dirty="0" smtClean="0"/>
              <a:t>. </a:t>
            </a:r>
          </a:p>
          <a:p>
            <a:pPr lvl="0" algn="l" rtl="0">
              <a:buNone/>
            </a:pPr>
            <a:r>
              <a:rPr lang="en-US" b="1" dirty="0" smtClean="0"/>
              <a:t>2</a:t>
            </a:r>
            <a:r>
              <a:rPr lang="en-US" b="1" dirty="0" smtClean="0"/>
              <a:t>-Paralysis </a:t>
            </a:r>
            <a:r>
              <a:rPr lang="en-US" b="1" dirty="0" smtClean="0"/>
              <a:t>or </a:t>
            </a:r>
            <a:r>
              <a:rPr lang="en-US" b="1" dirty="0" err="1" smtClean="0"/>
              <a:t>incoordination</a:t>
            </a:r>
            <a:r>
              <a:rPr lang="en-US" b="1" dirty="0" smtClean="0"/>
              <a:t>. </a:t>
            </a:r>
          </a:p>
          <a:p>
            <a:pPr lvl="0" algn="l" rtl="0">
              <a:buNone/>
            </a:pPr>
            <a:r>
              <a:rPr lang="en-US" b="1" dirty="0" smtClean="0"/>
              <a:t>3</a:t>
            </a:r>
            <a:r>
              <a:rPr lang="en-US" b="1" dirty="0" smtClean="0"/>
              <a:t>-Reduced </a:t>
            </a:r>
            <a:r>
              <a:rPr lang="en-US" b="1" dirty="0" smtClean="0"/>
              <a:t>feed efficiency. </a:t>
            </a:r>
          </a:p>
          <a:p>
            <a:pPr lvl="0" algn="l" rtl="0">
              <a:buNone/>
            </a:pPr>
            <a:r>
              <a:rPr lang="en-US" b="1" dirty="0" smtClean="0"/>
              <a:t>4</a:t>
            </a:r>
            <a:r>
              <a:rPr lang="en-US" b="1" dirty="0" smtClean="0"/>
              <a:t>-Reduced </a:t>
            </a:r>
            <a:r>
              <a:rPr lang="en-US" b="1" dirty="0" smtClean="0"/>
              <a:t>weight gain or egg  production </a:t>
            </a:r>
          </a:p>
          <a:p>
            <a:pPr lvl="0" algn="l" rtl="0">
              <a:buNone/>
            </a:pPr>
            <a:r>
              <a:rPr lang="en-US" b="1" dirty="0" smtClean="0"/>
              <a:t>    /hatchability. </a:t>
            </a:r>
          </a:p>
          <a:p>
            <a:pPr lvl="0" algn="l" rtl="0">
              <a:buNone/>
            </a:pPr>
            <a:r>
              <a:rPr lang="en-US" b="1" dirty="0" smtClean="0"/>
              <a:t>5</a:t>
            </a:r>
            <a:r>
              <a:rPr lang="en-US" b="1" smtClean="0"/>
              <a:t>-Pale </a:t>
            </a:r>
            <a:r>
              <a:rPr lang="en-US" b="1" dirty="0" smtClean="0"/>
              <a:t>shanks and combs. </a:t>
            </a:r>
          </a:p>
          <a:p>
            <a:pPr algn="l" rtl="0">
              <a:buNone/>
            </a:pPr>
            <a:endParaRPr lang="ar-IQ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C00000"/>
                </a:solidFill>
              </a:rPr>
              <a:t>Clinical signs:</a:t>
            </a:r>
            <a:endParaRPr lang="ar-IQ" sz="48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00034" y="1214422"/>
            <a:ext cx="8186766" cy="4792869"/>
          </a:xfrm>
        </p:spPr>
        <p:txBody>
          <a:bodyPr>
            <a:normAutofit fontScale="92500"/>
          </a:bodyPr>
          <a:lstStyle/>
          <a:p>
            <a:pPr lvl="0" algn="l" rtl="0">
              <a:buNone/>
            </a:pPr>
            <a:r>
              <a:rPr lang="en-US" b="1" dirty="0" smtClean="0"/>
              <a:t>1-Mycotoxins can cause damage to mucosa . </a:t>
            </a:r>
          </a:p>
          <a:p>
            <a:pPr lvl="0" algn="l" rtl="0">
              <a:buNone/>
            </a:pPr>
            <a:r>
              <a:rPr lang="en-US" b="1" dirty="0" smtClean="0"/>
              <a:t> </a:t>
            </a:r>
            <a:endParaRPr lang="en-US" dirty="0" smtClean="0"/>
          </a:p>
          <a:p>
            <a:pPr lvl="0" algn="l" rtl="0">
              <a:buNone/>
            </a:pPr>
            <a:r>
              <a:rPr lang="en-US" b="1" dirty="0" smtClean="0"/>
              <a:t>2-Petechiae and larger hemorrhages in various</a:t>
            </a:r>
          </a:p>
          <a:p>
            <a:pPr lvl="0" algn="l" rtl="0">
              <a:buNone/>
            </a:pPr>
            <a:r>
              <a:rPr lang="en-US" b="1" dirty="0" smtClean="0"/>
              <a:t>    tissues. </a:t>
            </a:r>
            <a:endParaRPr lang="en-US" dirty="0" smtClean="0"/>
          </a:p>
          <a:p>
            <a:pPr lvl="0" algn="l" rtl="0">
              <a:buNone/>
            </a:pPr>
            <a:r>
              <a:rPr lang="en-US" b="1" dirty="0" smtClean="0"/>
              <a:t>3-Livers may be enlarged and fatty or show  bile </a:t>
            </a:r>
          </a:p>
          <a:p>
            <a:pPr lvl="0" algn="l" rtl="0">
              <a:buNone/>
            </a:pPr>
            <a:r>
              <a:rPr lang="en-US" b="1" dirty="0" smtClean="0"/>
              <a:t>    retention or tumors growth. </a:t>
            </a:r>
            <a:endParaRPr lang="en-US" dirty="0" smtClean="0"/>
          </a:p>
          <a:p>
            <a:pPr lvl="0" algn="l" rtl="0">
              <a:buNone/>
            </a:pPr>
            <a:r>
              <a:rPr lang="en-US" b="1" dirty="0" smtClean="0"/>
              <a:t>4-Enteritis of variable degree may be seen. </a:t>
            </a:r>
            <a:endParaRPr lang="en-US" dirty="0" smtClean="0"/>
          </a:p>
          <a:p>
            <a:pPr lvl="0" algn="l" rtl="0">
              <a:buNone/>
            </a:pPr>
            <a:r>
              <a:rPr lang="en-US" b="1" dirty="0" smtClean="0"/>
              <a:t>5-Hydropericardium. </a:t>
            </a:r>
            <a:endParaRPr lang="en-US" dirty="0" smtClean="0"/>
          </a:p>
          <a:p>
            <a:pPr lvl="0" algn="l" rtl="0">
              <a:buNone/>
            </a:pPr>
            <a:r>
              <a:rPr lang="en-US" b="1" dirty="0" smtClean="0"/>
              <a:t>6-Pale bone marrow. </a:t>
            </a:r>
            <a:endParaRPr lang="en-US" dirty="0" smtClean="0"/>
          </a:p>
          <a:p>
            <a:pPr lvl="0" algn="l" rtl="0">
              <a:buNone/>
            </a:pPr>
            <a:r>
              <a:rPr lang="en-US" b="1" dirty="0" smtClean="0"/>
              <a:t>7-Regression of the bursa of </a:t>
            </a:r>
            <a:r>
              <a:rPr lang="en-US" b="1" dirty="0" err="1" smtClean="0"/>
              <a:t>Fabricus</a:t>
            </a:r>
            <a:r>
              <a:rPr lang="en-US" b="1" dirty="0" smtClean="0"/>
              <a:t>. </a:t>
            </a:r>
            <a:endParaRPr lang="en-US" dirty="0" smtClean="0"/>
          </a:p>
          <a:p>
            <a:pPr lvl="0" algn="l" rtl="0">
              <a:buNone/>
            </a:pPr>
            <a:r>
              <a:rPr lang="en-US" b="1" dirty="0" smtClean="0"/>
              <a:t>8-Gizzard erosions. </a:t>
            </a:r>
            <a:endParaRPr lang="en-US" dirty="0" smtClean="0"/>
          </a:p>
          <a:p>
            <a:pPr algn="l" rtl="0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ar-IQ" sz="5300" u="sng" dirty="0" smtClean="0">
                <a:solidFill>
                  <a:srgbClr val="C00000"/>
                </a:solidFill>
              </a:rPr>
              <a:t>:</a:t>
            </a:r>
            <a:r>
              <a:rPr lang="en-US" sz="5300" u="sng" dirty="0" smtClean="0">
                <a:solidFill>
                  <a:srgbClr val="C00000"/>
                </a:solidFill>
              </a:rPr>
              <a:t>Post-mortem lesions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/>
              <a:t>1-History, signs and lesions. </a:t>
            </a:r>
          </a:p>
          <a:p>
            <a:pPr algn="l" rtl="0">
              <a:buNone/>
            </a:pPr>
            <a:r>
              <a:rPr lang="en-US" b="1" dirty="0" smtClean="0"/>
              <a:t>2-Histology may be beneficial in some cases.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Differential diagnosis:</a:t>
            </a:r>
          </a:p>
          <a:p>
            <a:pPr algn="l" rtl="0">
              <a:buNone/>
            </a:pPr>
            <a:r>
              <a:rPr lang="en-US" b="1" dirty="0" smtClean="0"/>
              <a:t>1-Poor nutrition.</a:t>
            </a:r>
          </a:p>
          <a:p>
            <a:pPr algn="l" rtl="0">
              <a:buNone/>
            </a:pPr>
            <a:r>
              <a:rPr lang="en-US" b="1" dirty="0" smtClean="0"/>
              <a:t>2-Poor management.</a:t>
            </a:r>
          </a:p>
          <a:p>
            <a:pPr algn="l" rtl="0">
              <a:buNone/>
            </a:pPr>
            <a:r>
              <a:rPr lang="en-US" b="1" dirty="0" smtClean="0"/>
              <a:t>3-Physical damage to tissues.</a:t>
            </a:r>
          </a:p>
          <a:p>
            <a:pPr algn="l" rtl="0">
              <a:buNone/>
            </a:pPr>
            <a:r>
              <a:rPr lang="en-US" b="1" dirty="0" smtClean="0"/>
              <a:t>4-Infectious </a:t>
            </a:r>
            <a:r>
              <a:rPr lang="en-US" b="1" dirty="0" err="1" smtClean="0"/>
              <a:t>Bursal</a:t>
            </a:r>
            <a:r>
              <a:rPr lang="en-US" b="1" dirty="0" smtClean="0"/>
              <a:t> Disease. </a:t>
            </a:r>
            <a:endParaRPr lang="en-US" dirty="0" smtClean="0"/>
          </a:p>
          <a:p>
            <a:pPr algn="l" rtl="0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ar-IQ" sz="6000" u="sng" dirty="0" smtClean="0">
                <a:solidFill>
                  <a:srgbClr val="C00000"/>
                </a:solidFill>
              </a:rPr>
              <a:t>:</a:t>
            </a:r>
            <a:r>
              <a:rPr lang="en-US" sz="6000" u="sng" dirty="0" smtClean="0">
                <a:solidFill>
                  <a:srgbClr val="C00000"/>
                </a:solidFill>
              </a:rPr>
              <a:t>Diagnosis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 smtClean="0"/>
              <a:t>1-Removal of the source of toxins. 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2-Addition of antifungal feed preservatives.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3-Increasing protein level in the feed until </a:t>
            </a:r>
          </a:p>
          <a:p>
            <a:pPr algn="l" rtl="0">
              <a:buNone/>
            </a:pPr>
            <a:r>
              <a:rPr lang="en-US" b="1" dirty="0" smtClean="0"/>
              <a:t>    mortality reduces. 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4-Administration of soluble vitamins and </a:t>
            </a:r>
          </a:p>
          <a:p>
            <a:pPr algn="l" rtl="0">
              <a:buNone/>
            </a:pPr>
            <a:r>
              <a:rPr lang="en-US" b="1" dirty="0" smtClean="0"/>
              <a:t>    selenium. </a:t>
            </a:r>
            <a:endParaRPr lang="en-US" dirty="0" smtClean="0"/>
          </a:p>
          <a:p>
            <a:pPr algn="l" rtl="0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>
                <a:solidFill>
                  <a:srgbClr val="C00000"/>
                </a:solidFill>
              </a:rPr>
              <a:t>Treatment:</a:t>
            </a:r>
            <a:endParaRPr lang="ar-IQ" sz="5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4649993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b="1" dirty="0" smtClean="0"/>
              <a:t>1-Careful choice of feed  raw  material ,reduction </a:t>
            </a:r>
          </a:p>
          <a:p>
            <a:pPr algn="l" rtl="0">
              <a:buNone/>
            </a:pPr>
            <a:r>
              <a:rPr lang="en-US" b="1" dirty="0" smtClean="0"/>
              <a:t>    in water content of the raw materials and</a:t>
            </a:r>
          </a:p>
          <a:p>
            <a:pPr algn="l" rtl="0">
              <a:buNone/>
            </a:pPr>
            <a:r>
              <a:rPr lang="en-US" b="1" dirty="0" smtClean="0"/>
              <a:t>    hygienic storage. </a:t>
            </a:r>
          </a:p>
          <a:p>
            <a:pPr algn="l" rtl="0">
              <a:buNone/>
            </a:pPr>
            <a:endParaRPr lang="en-US" b="1" smtClean="0"/>
          </a:p>
          <a:p>
            <a:pPr algn="l" rtl="0">
              <a:buNone/>
            </a:pPr>
            <a:r>
              <a:rPr lang="en-US" b="1" smtClean="0"/>
              <a:t>2-Antimycotic </a:t>
            </a:r>
            <a:r>
              <a:rPr lang="en-US" b="1" dirty="0" smtClean="0"/>
              <a:t>feed additives. 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3-Certain minerals additives.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4- Management of feeders , and avoidance of feed spoilage .</a:t>
            </a:r>
          </a:p>
          <a:p>
            <a:pPr algn="l" rtl="0">
              <a:buNone/>
            </a:pPr>
            <a:r>
              <a:rPr lang="en-US" b="1" dirty="0" smtClean="0"/>
              <a:t>     </a:t>
            </a:r>
          </a:p>
          <a:p>
            <a:pPr algn="l" rtl="0">
              <a:buNone/>
            </a:pPr>
            <a:r>
              <a:rPr lang="en-US" b="1" dirty="0" smtClean="0"/>
              <a:t>      </a:t>
            </a:r>
            <a:endParaRPr lang="en-US" dirty="0" smtClean="0"/>
          </a:p>
          <a:p>
            <a:pPr algn="l" rtl="0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Prevention:</a:t>
            </a:r>
            <a:endParaRPr lang="ar-IQ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</TotalTime>
  <Words>359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ملتقى</vt:lpstr>
      <vt:lpstr>Mycotoxicosis  </vt:lpstr>
      <vt:lpstr>Definition:</vt:lpstr>
      <vt:lpstr>Slide 3</vt:lpstr>
      <vt:lpstr>Slide 4</vt:lpstr>
      <vt:lpstr>Clinical signs:</vt:lpstr>
      <vt:lpstr>:Post-mortem lesions </vt:lpstr>
      <vt:lpstr>:Diagnosis </vt:lpstr>
      <vt:lpstr>Treatment:</vt:lpstr>
      <vt:lpstr>Prevention: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Mycotoxicosis</dc:title>
  <dc:creator>DELL</dc:creator>
  <cp:lastModifiedBy>hadier</cp:lastModifiedBy>
  <cp:revision>22</cp:revision>
  <dcterms:created xsi:type="dcterms:W3CDTF">2013-09-08T19:24:05Z</dcterms:created>
  <dcterms:modified xsi:type="dcterms:W3CDTF">2014-12-14T06:46:46Z</dcterms:modified>
</cp:coreProperties>
</file>